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 лист" id="{067979D8-B77D-473E-A26B-1EE6455700C4}">
          <p14:sldIdLst>
            <p14:sldId id="256"/>
          </p14:sldIdLst>
        </p14:section>
        <p14:section name="Основа" id="{1FA0F699-DF9B-46DD-8A86-24E8264C5C5A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0" autoAdjust="0"/>
    <p:restoredTop sz="94660"/>
  </p:normalViewPr>
  <p:slideViewPr>
    <p:cSldViewPr snapToGrid="0">
      <p:cViewPr>
        <p:scale>
          <a:sx n="100" d="100"/>
          <a:sy n="100" d="100"/>
        </p:scale>
        <p:origin x="1038" y="13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625E8-4612-4E1F-BA07-2AC90C644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F2F0C-6D75-46AA-9637-964E93F14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5" indent="0" algn="ctr">
              <a:buNone/>
              <a:defRPr sz="1500"/>
            </a:lvl2pPr>
            <a:lvl3pPr marL="685808" indent="0" algn="ctr">
              <a:buNone/>
              <a:defRPr sz="1350"/>
            </a:lvl3pPr>
            <a:lvl4pPr marL="1028713" indent="0" algn="ctr">
              <a:buNone/>
              <a:defRPr sz="1200"/>
            </a:lvl4pPr>
            <a:lvl5pPr marL="1371617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0" indent="0" algn="ctr">
              <a:buNone/>
              <a:defRPr sz="1200"/>
            </a:lvl8pPr>
            <a:lvl9pPr marL="2743235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F2DA56-F288-4217-B2D8-FAE470B6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6D3E32-8426-4200-9F95-46E97950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263907-C609-4F7C-8EA4-2D62B5F0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495C1-FE1F-4399-8C08-DFA0A686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28505DC-702C-4075-9A69-9A298D420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4571EA-C7FF-4A34-A656-A42D8E5B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E5F114-B423-40EE-9B34-49BE87F2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7406BF-4661-45AA-8FFE-D8EEA3991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16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D581C1-81A2-4DDD-A569-46B6371DC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4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6D63FC-C2C7-451C-8D81-914BC039E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49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E66659-9F70-459B-BD37-3265EEDE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A9E115-1C08-4926-AB7F-5F5B84DF6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F04312-9789-4258-91C0-282C09B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59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3B9FE-D717-42AB-A344-12385D27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D1628A-4693-4F5F-890A-E55FBC30F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E94596-95A0-4B15-929D-B09ABB41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05D581-42EF-4EF1-A4EF-D6FE8BF9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14540-C3E7-4102-9185-8E1C09D3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08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2B53B-FC3E-4F4B-8BBB-EC5E57B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9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28BFFF-1E19-497C-AEA4-B2BDD891D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2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57D361-498D-403A-AE65-7288DD78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754B07-58A2-4C42-BE62-78D89F97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500E6F-7225-4BF0-9CB5-5B08599E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E5FDD-100A-4144-92C8-02A49FB2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3C5CFF-7C82-4DFA-A3EE-956781631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CB6E0B-22FB-4957-9E95-886DED8D1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781E50-EDAB-41D2-AF26-A410826E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E2AA9B-6241-433F-9F1E-AA9294E8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2F82E7-18E6-4FDA-AF82-A67E7F43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82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8E417-D7DA-4234-98D6-B51409D1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011896-F4BC-4104-8A55-DF09C97E7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5" indent="0">
              <a:buNone/>
              <a:defRPr sz="1500" b="1"/>
            </a:lvl2pPr>
            <a:lvl3pPr marL="685808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2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5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B41169-57AC-4DA9-9403-2E0DB28CB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F91E7B-2C5E-4771-B8E6-A0F7D10A8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5" indent="0">
              <a:buNone/>
              <a:defRPr sz="1500" b="1"/>
            </a:lvl2pPr>
            <a:lvl3pPr marL="685808" indent="0">
              <a:buNone/>
              <a:defRPr sz="1350" b="1"/>
            </a:lvl3pPr>
            <a:lvl4pPr marL="1028713" indent="0">
              <a:buNone/>
              <a:defRPr sz="1200" b="1"/>
            </a:lvl4pPr>
            <a:lvl5pPr marL="1371617" indent="0">
              <a:buNone/>
              <a:defRPr sz="1200" b="1"/>
            </a:lvl5pPr>
            <a:lvl6pPr marL="1714522" indent="0">
              <a:buNone/>
              <a:defRPr sz="1200" b="1"/>
            </a:lvl6pPr>
            <a:lvl7pPr marL="2057426" indent="0">
              <a:buNone/>
              <a:defRPr sz="1200" b="1"/>
            </a:lvl7pPr>
            <a:lvl8pPr marL="2400330" indent="0">
              <a:buNone/>
              <a:defRPr sz="1200" b="1"/>
            </a:lvl8pPr>
            <a:lvl9pPr marL="2743235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0D5BB50-BC21-427A-A695-9CF805377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6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78C18A-2964-4867-A0AC-538F0900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8E9055B-129A-432D-9862-88FA31D2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AC71916-96D0-4806-AC29-E0DBF146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62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319E2-B482-473F-83F8-2AFFF45F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805101-F778-4BEB-B702-FD52B19E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28BEFB-DE8D-49FB-B8B6-04AA9DD4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B2E7C5-4F7B-413C-84ED-A1F285CC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91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FFD2426-BB2A-4234-B85E-B8F645433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96F1F3-76AE-4DA5-A561-7DA34FB05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BF53E0-1E9F-40BB-A137-7E1085AA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1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1CCBF-2A84-4A99-BBA3-C9B03213D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AEFDEE-DBFD-41DA-AAD9-58A142D15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1035A4-50B8-4F8B-B5EC-4E5FC632B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5" indent="0">
              <a:buNone/>
              <a:defRPr sz="1050"/>
            </a:lvl2pPr>
            <a:lvl3pPr marL="685808" indent="0">
              <a:buNone/>
              <a:defRPr sz="900"/>
            </a:lvl3pPr>
            <a:lvl4pPr marL="1028713" indent="0">
              <a:buNone/>
              <a:defRPr sz="750"/>
            </a:lvl4pPr>
            <a:lvl5pPr marL="1371617" indent="0">
              <a:buNone/>
              <a:defRPr sz="750"/>
            </a:lvl5pPr>
            <a:lvl6pPr marL="1714522" indent="0">
              <a:buNone/>
              <a:defRPr sz="750"/>
            </a:lvl6pPr>
            <a:lvl7pPr marL="2057426" indent="0">
              <a:buNone/>
              <a:defRPr sz="750"/>
            </a:lvl7pPr>
            <a:lvl8pPr marL="2400330" indent="0">
              <a:buNone/>
              <a:defRPr sz="750"/>
            </a:lvl8pPr>
            <a:lvl9pPr marL="2743235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31F265-BA25-4D22-8579-419A1061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B74C9C-1E44-48E5-8C6B-A9A32828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90587F-5FAD-4BA8-B687-0F4BF64C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91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58E35-1526-4552-9FBD-DEE094E6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78B211D-B313-4E76-ACD6-9B0123559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1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5" indent="0">
              <a:buNone/>
              <a:defRPr sz="2100"/>
            </a:lvl2pPr>
            <a:lvl3pPr marL="685808" indent="0">
              <a:buNone/>
              <a:defRPr sz="1800"/>
            </a:lvl3pPr>
            <a:lvl4pPr marL="1028713" indent="0">
              <a:buNone/>
              <a:defRPr sz="1500"/>
            </a:lvl4pPr>
            <a:lvl5pPr marL="1371617" indent="0">
              <a:buNone/>
              <a:defRPr sz="1500"/>
            </a:lvl5pPr>
            <a:lvl6pPr marL="1714522" indent="0">
              <a:buNone/>
              <a:defRPr sz="1500"/>
            </a:lvl6pPr>
            <a:lvl7pPr marL="2057426" indent="0">
              <a:buNone/>
              <a:defRPr sz="1500"/>
            </a:lvl7pPr>
            <a:lvl8pPr marL="2400330" indent="0">
              <a:buNone/>
              <a:defRPr sz="1500"/>
            </a:lvl8pPr>
            <a:lvl9pPr marL="2743235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8EA36C-C190-448C-8F3B-037C44EA3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5" indent="0">
              <a:buNone/>
              <a:defRPr sz="1050"/>
            </a:lvl2pPr>
            <a:lvl3pPr marL="685808" indent="0">
              <a:buNone/>
              <a:defRPr sz="900"/>
            </a:lvl3pPr>
            <a:lvl4pPr marL="1028713" indent="0">
              <a:buNone/>
              <a:defRPr sz="750"/>
            </a:lvl4pPr>
            <a:lvl5pPr marL="1371617" indent="0">
              <a:buNone/>
              <a:defRPr sz="750"/>
            </a:lvl5pPr>
            <a:lvl6pPr marL="1714522" indent="0">
              <a:buNone/>
              <a:defRPr sz="750"/>
            </a:lvl6pPr>
            <a:lvl7pPr marL="2057426" indent="0">
              <a:buNone/>
              <a:defRPr sz="750"/>
            </a:lvl7pPr>
            <a:lvl8pPr marL="2400330" indent="0">
              <a:buNone/>
              <a:defRPr sz="750"/>
            </a:lvl8pPr>
            <a:lvl9pPr marL="2743235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C3A73A-105D-4A4B-B380-4775C52C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CD39FD-15EC-4F43-BB3C-9F923042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DC5494-C7D2-43E9-8B8C-1464766B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82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54B48-A104-4404-8E81-8B13696E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88FF29-F8F6-478C-AF89-B56B1E9F5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2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B53AC4-8E38-49B6-85B5-C4856DA6C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B4091-05E0-4A1E-A600-F5FE5CBC7E2F}" type="datetimeFigureOut">
              <a:rPr lang="ru-RU" smtClean="0"/>
              <a:t>06.02.2024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33DDF8-C32F-42AB-BE2E-23CBC747E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2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E936-F24E-47B5-B736-43FACC0E5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B0EC4-39D9-499B-A8B1-39993CCC05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39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2" indent="-171452" algn="l" defTabSz="68580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6" indent="-171452" algn="l" defTabSz="6858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61" indent="-171452" algn="l" defTabSz="6858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65" indent="-171452" algn="l" defTabSz="6858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70" indent="-171452" algn="l" defTabSz="6858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74" indent="-171452" algn="l" defTabSz="6858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78" indent="-171452" algn="l" defTabSz="6858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82" indent="-171452" algn="l" defTabSz="6858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86" indent="-171452" algn="l" defTabSz="6858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algn="l" defTabSz="6858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8" algn="l" defTabSz="6858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3" algn="l" defTabSz="6858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algn="l" defTabSz="6858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2" algn="l" defTabSz="6858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26" algn="l" defTabSz="6858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30" algn="l" defTabSz="6858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35" algn="l" defTabSz="6858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471EC-8E7C-4944-A484-E8A7D8C21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98" y="1293774"/>
            <a:ext cx="8458201" cy="156973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+mn-lt"/>
              </a:rPr>
              <a:t>Тема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Итогового индивидуального проекта</a:t>
            </a:r>
            <a:r>
              <a:rPr lang="en-US" sz="2400" dirty="0">
                <a:latin typeface="+mn-lt"/>
              </a:rPr>
              <a:t>: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«Создание </a:t>
            </a:r>
            <a:r>
              <a:rPr lang="en-US" sz="2400" dirty="0">
                <a:latin typeface="+mn-lt"/>
              </a:rPr>
              <a:t>WEB-</a:t>
            </a:r>
            <a:r>
              <a:rPr lang="ru-RU" sz="2400" dirty="0">
                <a:latin typeface="+mn-lt"/>
              </a:rPr>
              <a:t>сайта»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3BFCE6-97AE-4018-A709-7338AFE04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3500" y="2835274"/>
            <a:ext cx="4000499" cy="4022726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ru-RU" sz="1900" dirty="0">
                <a:ea typeface="+mj-ea"/>
                <a:cs typeface="+mj-cs"/>
              </a:rPr>
              <a:t>Работу выполнил</a:t>
            </a:r>
          </a:p>
          <a:p>
            <a:pPr algn="r">
              <a:lnSpc>
                <a:spcPct val="150000"/>
              </a:lnSpc>
            </a:pPr>
            <a:r>
              <a:rPr lang="ru-RU" sz="1900" dirty="0">
                <a:ea typeface="+mj-ea"/>
                <a:cs typeface="+mj-cs"/>
              </a:rPr>
              <a:t> Самсонов Егор Алексеевич, учащийся 10 класса «А» </a:t>
            </a:r>
            <a:endParaRPr lang="en-US" sz="1900" dirty="0">
              <a:ea typeface="+mj-ea"/>
              <a:cs typeface="+mj-cs"/>
            </a:endParaRPr>
          </a:p>
          <a:p>
            <a:pPr algn="r">
              <a:lnSpc>
                <a:spcPct val="150000"/>
              </a:lnSpc>
            </a:pPr>
            <a:endParaRPr lang="ru-RU" sz="2400" dirty="0">
              <a:ea typeface="+mj-ea"/>
              <a:cs typeface="+mj-cs"/>
            </a:endParaRPr>
          </a:p>
          <a:p>
            <a:pPr algn="r">
              <a:lnSpc>
                <a:spcPct val="150000"/>
              </a:lnSpc>
            </a:pPr>
            <a:r>
              <a:rPr lang="ru-RU" sz="1900" dirty="0">
                <a:ea typeface="+mj-ea"/>
                <a:cs typeface="+mj-cs"/>
              </a:rPr>
              <a:t>Тьютор – </a:t>
            </a:r>
          </a:p>
          <a:p>
            <a:pPr algn="r">
              <a:lnSpc>
                <a:spcPct val="150000"/>
              </a:lnSpc>
            </a:pPr>
            <a:r>
              <a:rPr lang="ru-RU" sz="1900" dirty="0">
                <a:ea typeface="+mj-ea"/>
                <a:cs typeface="+mj-cs"/>
              </a:rPr>
              <a:t>Петрова Маргарита Дмитриевна, учитель Информатики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5F107-CDD4-4CD7-95C7-51790949C16B}"/>
              </a:ext>
            </a:extLst>
          </p:cNvPr>
          <p:cNvSpPr txBox="1"/>
          <p:nvPr/>
        </p:nvSpPr>
        <p:spPr>
          <a:xfrm>
            <a:off x="963612" y="185778"/>
            <a:ext cx="7216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ea typeface="+mj-ea"/>
                <a:cs typeface="+mj-cs"/>
              </a:rPr>
              <a:t>ГБОУ СОШ </a:t>
            </a:r>
          </a:p>
          <a:p>
            <a:pPr algn="ctr"/>
            <a:r>
              <a:rPr lang="ru-RU" sz="2400" dirty="0">
                <a:ea typeface="+mj-ea"/>
                <a:cs typeface="+mj-cs"/>
              </a:rPr>
              <a:t>«Средняя школа № 382»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672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D1FE6AF-549F-46E5-8349-A42C81248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53025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ru-RU" sz="3200" b="1" dirty="0">
                <a:ea typeface="+mj-ea"/>
                <a:cs typeface="+mj-cs"/>
              </a:rPr>
              <a:t>Конструктор WIX</a:t>
            </a:r>
          </a:p>
          <a:p>
            <a:pPr marL="85725" indent="0">
              <a:lnSpc>
                <a:spcPct val="170000"/>
              </a:lnSpc>
              <a:buNone/>
            </a:pPr>
            <a:r>
              <a:rPr lang="ru-RU" sz="2900" b="1" dirty="0">
                <a:ea typeface="+mj-ea"/>
                <a:cs typeface="+mj-cs"/>
              </a:rPr>
              <a:t>W</a:t>
            </a:r>
            <a:r>
              <a:rPr lang="en-US" sz="2900" b="1" dirty="0">
                <a:ea typeface="+mj-ea"/>
                <a:cs typeface="+mj-cs"/>
              </a:rPr>
              <a:t>IX</a:t>
            </a:r>
            <a:r>
              <a:rPr lang="ru-RU" sz="2900" dirty="0">
                <a:ea typeface="+mj-ea"/>
                <a:cs typeface="+mj-cs"/>
              </a:rPr>
              <a:t> — мощный конструктор с визуальным редактором. Отлично подходит для создания визиток, блогов, лэндингов и даже магазинов. Сервис может позволить себе то, чего другие не могут: изобретать и внедрять новые фишки, которые потом постепенно перенимают конкуренты. Обновления происходят очень часто, оптимизируется всё подряд.</a:t>
            </a:r>
          </a:p>
          <a:p>
            <a:pPr marL="85725" indent="0">
              <a:lnSpc>
                <a:spcPct val="170000"/>
              </a:lnSpc>
              <a:buNone/>
            </a:pPr>
            <a:r>
              <a:rPr lang="ru-RU" sz="2900" dirty="0">
                <a:ea typeface="+mj-ea"/>
                <a:cs typeface="+mj-cs"/>
              </a:rPr>
              <a:t>Качественный в текущий момент и перспективный на будущее движок, с которым стоит иметь дело.</a:t>
            </a:r>
            <a:br>
              <a:rPr lang="ru-RU" sz="2900" dirty="0">
                <a:ea typeface="+mj-ea"/>
                <a:cs typeface="+mj-cs"/>
              </a:rPr>
            </a:br>
            <a:r>
              <a:rPr lang="ru-RU" sz="2900" dirty="0">
                <a:ea typeface="+mj-ea"/>
                <a:cs typeface="+mj-cs"/>
              </a:rPr>
              <a:t>Базы данных можно применить к любому элементу. Не вдаваясь в технические подробности: это позволит, например, проводить опросы, создавать динамические галереи с выводом случайного изображения, выводить на странице разные данные в зависимости от условий, регулировать расписание и т.д.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0FBED9-4D5B-46E5-8212-67647489C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9" y="4152900"/>
            <a:ext cx="3782181" cy="24479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DD600C-9519-4CE3-B1EC-E958B62DC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41" y="3780808"/>
            <a:ext cx="3691468" cy="25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4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1F23448-9FAE-411F-8D68-277B3F5718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-92331"/>
            <a:ext cx="9144000" cy="52283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916" tIns="45720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800" b="1" dirty="0">
                <a:latin typeface="+mn-lt"/>
                <a:ea typeface="+mj-ea"/>
                <a:cs typeface="+mj-cs"/>
              </a:rPr>
              <a:t>Достоинства</a:t>
            </a:r>
            <a:r>
              <a:rPr lang="en-US" altLang="ru-RU" sz="2800" b="1" dirty="0">
                <a:latin typeface="+mn-lt"/>
                <a:ea typeface="+mj-ea"/>
                <a:cs typeface="+mj-cs"/>
              </a:rPr>
              <a:t>:</a:t>
            </a:r>
            <a:endParaRPr lang="en-US" altLang="ru-RU" sz="2800" dirty="0"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Адаптивность шаблонов.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Удобный интерфейс визуального редактора, с которым сможет быстро разобраться даже новичок.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Встроенный конструктор логотипов, редакторы фото и видео, наличие стоковых медийных материалов для бесплатного размещения на сайтах.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Эффективная встроенная платформа для управления бизнес-процессами платформа для разработки кастомных приложений, управления скриптами и базами данных сайта для создания динамически меняющихся страниц.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Возможность кооперативной разработки сайтов.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Мощный блоговый модуль, подходит для долгосрочной работы с большими сайтами-статейниками.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Качественный SEO-модуль, хорошая производительность готовых сайтов.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Огромная база знаний, которая помогает разобраться с интерфейсом конструктора.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Возможность добавления кода HTML на страницы.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Единая панель управления интернет-магазином, через которую можно отслеживать заказы, получать платежи и управлять доставкой.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BEEC18-2E7E-400A-985D-5A6F31E50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4450080"/>
            <a:ext cx="24193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2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F73F7CC-0016-486B-80B2-FF482DFB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4351338"/>
          </a:xfrm>
        </p:spPr>
        <p:txBody>
          <a:bodyPr/>
          <a:lstStyle/>
          <a:p>
            <a:pPr mar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3200" b="1" dirty="0">
                <a:latin typeface="+mn-lt"/>
                <a:ea typeface="+mj-ea"/>
                <a:cs typeface="+mj-cs"/>
              </a:rPr>
              <a:t>Недостатки:</a:t>
            </a:r>
          </a:p>
          <a:p>
            <a:pPr mar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latin typeface="+mn-lt"/>
                <a:ea typeface="+mj-ea"/>
                <a:cs typeface="+mj-cs"/>
              </a:rPr>
              <a:t>Проблемой для начинающих веб-мастеров может стать перегруженный интерфейс. Его легко объяснить функциональностью конструктора, но на освоение сервиса понадобится не один день.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282433-272F-42F8-9D8E-BA0461CF3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50" y="2924175"/>
            <a:ext cx="3837830" cy="35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F39139A-C4EC-4B57-9175-B33A5DE5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47244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3800" b="1" dirty="0">
                <a:ea typeface="+mj-ea"/>
                <a:cs typeface="+mj-cs"/>
              </a:rPr>
              <a:t>Создание сайта</a:t>
            </a:r>
          </a:p>
          <a:p>
            <a:pPr marL="92075" indent="-92075">
              <a:lnSpc>
                <a:spcPct val="150000"/>
              </a:lnSpc>
              <a:buNone/>
            </a:pPr>
            <a:r>
              <a:rPr lang="ru-RU" sz="3400" dirty="0">
                <a:ea typeface="+mj-ea"/>
                <a:cs typeface="+mj-cs"/>
              </a:rPr>
              <a:t>Проектирование сайта включает в себя следующие этапы:</a:t>
            </a:r>
          </a:p>
          <a:p>
            <a:pPr marL="449263" indent="-357188">
              <a:lnSpc>
                <a:spcPct val="150000"/>
              </a:lnSpc>
              <a:buFont typeface="+mj-lt"/>
              <a:buAutoNum type="arabicParenR"/>
            </a:pPr>
            <a:r>
              <a:rPr lang="ru-RU" sz="3400" dirty="0">
                <a:ea typeface="+mj-ea"/>
                <a:cs typeface="+mj-cs"/>
              </a:rPr>
              <a:t>Контент</a:t>
            </a:r>
          </a:p>
          <a:p>
            <a:pPr marL="449263" indent="-357188">
              <a:lnSpc>
                <a:spcPct val="150000"/>
              </a:lnSpc>
              <a:buFont typeface="+mj-lt"/>
              <a:buAutoNum type="arabicParenR"/>
            </a:pPr>
            <a:r>
              <a:rPr lang="ru-RU" sz="3400" dirty="0">
                <a:ea typeface="+mj-ea"/>
                <a:cs typeface="+mj-cs"/>
              </a:rPr>
              <a:t>Дизайн</a:t>
            </a:r>
          </a:p>
          <a:p>
            <a:pPr marL="449263" indent="-357188">
              <a:lnSpc>
                <a:spcPct val="150000"/>
              </a:lnSpc>
              <a:buFont typeface="+mj-lt"/>
              <a:buAutoNum type="arabicParenR"/>
            </a:pPr>
            <a:r>
              <a:rPr lang="ru-RU" sz="3400" dirty="0">
                <a:ea typeface="+mj-ea"/>
                <a:cs typeface="+mj-cs"/>
              </a:rPr>
              <a:t>Написание кода</a:t>
            </a:r>
          </a:p>
          <a:p>
            <a:pPr marL="449263" indent="-357188">
              <a:lnSpc>
                <a:spcPct val="150000"/>
              </a:lnSpc>
              <a:buFont typeface="+mj-lt"/>
              <a:buAutoNum type="arabicParenR"/>
            </a:pPr>
            <a:r>
              <a:rPr lang="ru-RU" sz="3400" dirty="0">
                <a:ea typeface="+mj-ea"/>
                <a:cs typeface="+mj-cs"/>
              </a:rPr>
              <a:t>Тестирование</a:t>
            </a:r>
          </a:p>
          <a:p>
            <a:pPr marL="449263" indent="-357188">
              <a:lnSpc>
                <a:spcPct val="150000"/>
              </a:lnSpc>
              <a:buFont typeface="+mj-lt"/>
              <a:buAutoNum type="arabicParenR"/>
            </a:pPr>
            <a:r>
              <a:rPr lang="ru-RU" sz="3400" dirty="0">
                <a:ea typeface="+mj-ea"/>
                <a:cs typeface="+mj-cs"/>
              </a:rPr>
              <a:t>Публикация</a:t>
            </a:r>
          </a:p>
          <a:p>
            <a:pPr marL="449263" indent="-357188">
              <a:lnSpc>
                <a:spcPct val="150000"/>
              </a:lnSpc>
              <a:buFont typeface="+mj-lt"/>
              <a:buAutoNum type="arabicParenR"/>
            </a:pPr>
            <a:r>
              <a:rPr lang="ru-RU" sz="3400" dirty="0">
                <a:ea typeface="+mj-ea"/>
                <a:cs typeface="+mj-cs"/>
              </a:rPr>
              <a:t>Раскрутка</a:t>
            </a:r>
          </a:p>
          <a:p>
            <a:pPr marL="449263" indent="-357188">
              <a:lnSpc>
                <a:spcPct val="150000"/>
              </a:lnSpc>
              <a:buFont typeface="+mj-lt"/>
              <a:buAutoNum type="arabicParenR"/>
            </a:pPr>
            <a:r>
              <a:rPr lang="ru-RU" sz="3400" dirty="0">
                <a:ea typeface="+mj-ea"/>
                <a:cs typeface="+mj-cs"/>
              </a:rPr>
              <a:t>Поддержка</a:t>
            </a:r>
          </a:p>
          <a:p>
            <a:pPr marL="0" indent="0">
              <a:buNone/>
            </a:pPr>
            <a:endParaRPr lang="ru-RU" i="0" dirty="0">
              <a:solidFill>
                <a:srgbClr val="733712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C44D62-EFF8-4E9D-9FCE-1EDA113EE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2743200"/>
            <a:ext cx="64312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3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6023938-A3E9-4BBF-8BAF-12EB23335B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-138498"/>
            <a:ext cx="9144000" cy="42241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916" tIns="45720" rIns="91440" bIns="11426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latin typeface="+mn-lt"/>
                <a:ea typeface="+mj-ea"/>
                <a:cs typeface="+mj-cs"/>
              </a:rPr>
              <a:t>Проектирование</a:t>
            </a:r>
            <a:r>
              <a:rPr lang="ru-RU" altLang="ru-RU" sz="2000" b="1" dirty="0">
                <a:latin typeface="+mn-lt"/>
                <a:ea typeface="+mj-ea"/>
                <a:cs typeface="+mj-cs"/>
              </a:rPr>
              <a:t> </a:t>
            </a:r>
            <a:r>
              <a:rPr lang="ru-RU" altLang="ru-RU" sz="2400" b="1" dirty="0">
                <a:latin typeface="+mn-lt"/>
                <a:ea typeface="+mj-ea"/>
                <a:cs typeface="+mj-cs"/>
              </a:rPr>
              <a:t>сайта.</a:t>
            </a:r>
            <a:endParaRPr lang="ru-RU" altLang="ru-RU" sz="2000" b="1" dirty="0"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altLang="ru-RU" sz="1600" dirty="0">
                <a:latin typeface="+mn-lt"/>
                <a:ea typeface="+mj-ea"/>
                <a:cs typeface="+mj-cs"/>
              </a:rPr>
              <a:t>Анализ сайтов с выделением сильных и слабых их сторон. Сайт проектируется исходя из интересов предполагаемой аудитории.</a:t>
            </a:r>
            <a:br>
              <a:rPr lang="ru-RU" altLang="ru-RU" sz="1600" dirty="0">
                <a:latin typeface="+mn-lt"/>
                <a:ea typeface="+mj-ea"/>
                <a:cs typeface="+mj-cs"/>
              </a:rPr>
            </a:br>
            <a:r>
              <a:rPr lang="ru-RU" altLang="ru-RU" sz="1600" dirty="0">
                <a:latin typeface="+mn-lt"/>
                <a:ea typeface="+mj-ea"/>
                <a:cs typeface="+mj-cs"/>
              </a:rPr>
              <a:t>Контент. Привлекает потенциальных пользователей. Информация должна быть интересна для целевой аудитории и качественно оформлена.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latin typeface="+mn-lt"/>
                <a:ea typeface="+mj-ea"/>
                <a:cs typeface="+mj-cs"/>
              </a:rPr>
              <a:t>Дизайн.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altLang="ru-RU" sz="1600" dirty="0">
                <a:latin typeface="+mn-lt"/>
                <a:ea typeface="+mj-ea"/>
                <a:cs typeface="+mj-cs"/>
              </a:rPr>
              <a:t>Включает разработку дизайна, графических элементов, обработку графики и все, что с ней связано. Т.к. страницы оформляются в едином стиле, то создается шаблон.</a:t>
            </a:r>
            <a:br>
              <a:rPr lang="ru-RU" altLang="ru-RU" sz="1600" dirty="0">
                <a:latin typeface="+mn-lt"/>
                <a:ea typeface="+mj-ea"/>
                <a:cs typeface="+mj-cs"/>
              </a:rPr>
            </a:br>
            <a:r>
              <a:rPr lang="ru-RU" altLang="ru-RU" sz="1600" dirty="0">
                <a:latin typeface="+mn-lt"/>
                <a:ea typeface="+mj-ea"/>
                <a:cs typeface="+mj-cs"/>
              </a:rPr>
              <a:t>Написание кода. Создание Web-страниц, программирование, написание функциональной части.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103DB1-D16A-4E1E-9EAE-1370B207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0194"/>
            <a:ext cx="3590925" cy="26651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CBE5FB-4ED0-4A6E-9C09-BAFBDD1A5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3781759"/>
            <a:ext cx="3999272" cy="27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8B0790-3FBC-4D40-80E8-6C3C070C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905125"/>
            <a:ext cx="6134101" cy="3952875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ABA2E0F-AF28-49B7-AF10-7FC1436C7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4351338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latin typeface="+mn-lt"/>
                <a:ea typeface="+mj-ea"/>
                <a:cs typeface="+mj-cs"/>
              </a:rPr>
              <a:t>Тестирование.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b="1" dirty="0">
                <a:latin typeface="+mn-lt"/>
                <a:ea typeface="+mj-ea"/>
                <a:cs typeface="+mj-cs"/>
              </a:rPr>
              <a:t>Проверяется:</a:t>
            </a:r>
          </a:p>
          <a:p>
            <a:pPr marL="5429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ru-RU" altLang="ru-RU" sz="1800" dirty="0">
                <a:latin typeface="+mn-lt"/>
                <a:ea typeface="+mj-ea"/>
                <a:cs typeface="+mj-cs"/>
              </a:rPr>
              <a:t>альфа-тест – ошибки проверяют сами разработчики;</a:t>
            </a:r>
          </a:p>
          <a:p>
            <a:pPr marL="542925" marR="0" lvl="0" indent="-27622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ru-RU" altLang="ru-RU" sz="1800" dirty="0">
                <a:latin typeface="+mn-lt"/>
                <a:ea typeface="+mj-ea"/>
                <a:cs typeface="+mj-cs"/>
              </a:rPr>
              <a:t>бета-тест – пользователям, предоставляется возможность оценить качество сайта, его функционал и, по возможности , найти ошибки связанные с работой сайта.</a:t>
            </a:r>
          </a:p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C79830E-FA63-46C5-AB6F-F04E28FE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175" y="6581775"/>
            <a:ext cx="1590676" cy="142875"/>
          </a:xfrm>
        </p:spPr>
        <p:txBody>
          <a:bodyPr>
            <a:normAutofit fontScale="90000"/>
          </a:bodyPr>
          <a:lstStyle/>
          <a:p>
            <a:r>
              <a:rPr lang="ru-RU" sz="900" dirty="0">
                <a:latin typeface="Arial Black" panose="020B0A04020102020204" pitchFamily="34" charset="0"/>
              </a:rPr>
              <a:t>ашибка в коде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9677A7-59DB-43E6-BE90-F31AC904F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2298700"/>
            <a:ext cx="2190750" cy="17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7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226E69F-C1FF-4B63-9AB7-6917CBE5F4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" y="0"/>
            <a:ext cx="9143999" cy="56502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916" tIns="45720" rIns="91440" bIns="11426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800" b="1" dirty="0">
                <a:latin typeface="+mn-lt"/>
                <a:ea typeface="+mj-ea"/>
                <a:cs typeface="+mj-cs"/>
              </a:rPr>
              <a:t>Публикация.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latin typeface="+mn-lt"/>
                <a:ea typeface="+mj-ea"/>
                <a:cs typeface="+mj-cs"/>
              </a:rPr>
              <a:t>Сайт размещается в Интернете.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800" b="1" dirty="0">
                <a:latin typeface="+mn-lt"/>
                <a:ea typeface="+mj-ea"/>
                <a:cs typeface="+mj-cs"/>
              </a:rPr>
              <a:t>Раскрутка.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latin typeface="+mn-lt"/>
                <a:ea typeface="+mj-ea"/>
                <a:cs typeface="+mj-cs"/>
              </a:rPr>
              <a:t>Рекламная компания по узнаванию сайта и повышению его посещаемости – регистрация сайта в поисковых системах, обмен ссылками и т.д.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800" b="1" dirty="0">
                <a:latin typeface="+mn-lt"/>
                <a:ea typeface="+mj-ea"/>
                <a:cs typeface="+mj-cs"/>
              </a:rPr>
              <a:t>Поддержка.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dirty="0">
                <a:latin typeface="+mn-lt"/>
                <a:ea typeface="+mj-ea"/>
                <a:cs typeface="+mj-cs"/>
              </a:rPr>
              <a:t>Постоянное обновление сайта.</a:t>
            </a:r>
            <a:br>
              <a:rPr lang="ru-RU" altLang="ru-RU" sz="1600" dirty="0">
                <a:latin typeface="+mn-lt"/>
                <a:ea typeface="+mj-ea"/>
                <a:cs typeface="+mj-cs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 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1C95AE-A293-44EA-8933-D1BA68943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49" y="4194225"/>
            <a:ext cx="3887107" cy="26637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331652-227C-43A4-8DA7-331AD7BC94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3" r="-1663" b="7708"/>
          <a:stretch/>
        </p:blipFill>
        <p:spPr>
          <a:xfrm>
            <a:off x="3391504" y="98600"/>
            <a:ext cx="2571145" cy="18077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D5356F-E631-4D40-AAAF-3EA09A6C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2471055"/>
            <a:ext cx="4772025" cy="151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53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942857E-AAE6-4982-859E-83AB9EEE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975"/>
            <a:ext cx="9144000" cy="4638675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latin typeface="+mn-lt"/>
                <a:ea typeface="+mj-ea"/>
                <a:cs typeface="+mj-cs"/>
              </a:rPr>
              <a:t>Создание сайта с помощью конструктора Wix com:</a:t>
            </a:r>
          </a:p>
          <a:p>
            <a:pPr marL="85725" marR="0" lvl="0" indent="180975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ru-RU" altLang="ru-RU" sz="1600" dirty="0">
                <a:latin typeface="+mn-lt"/>
                <a:ea typeface="+mj-ea"/>
                <a:cs typeface="+mj-cs"/>
              </a:rPr>
              <a:t>Зайти на сайт ru wix com</a:t>
            </a:r>
          </a:p>
          <a:p>
            <a:pPr marL="85725" marR="0" lvl="0" indent="180975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ru-RU" altLang="ru-RU" sz="1600" dirty="0">
                <a:latin typeface="+mn-lt"/>
                <a:ea typeface="+mj-ea"/>
                <a:cs typeface="+mj-cs"/>
              </a:rPr>
              <a:t>Зарегистрироваться на сайте</a:t>
            </a:r>
          </a:p>
          <a:p>
            <a:pPr marL="85725" marR="0" lvl="0" indent="180975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ru-RU" altLang="ru-RU" sz="1600" dirty="0">
                <a:latin typeface="+mn-lt"/>
                <a:ea typeface="+mj-ea"/>
                <a:cs typeface="+mj-cs"/>
              </a:rPr>
              <a:t>Выбрать путь создания шаблона для сайта</a:t>
            </a:r>
          </a:p>
          <a:p>
            <a:pPr marL="85725" marR="0" lvl="0" indent="180975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lang="ru-RU" altLang="ru-RU" sz="1600" dirty="0">
                <a:latin typeface="+mn-lt"/>
                <a:ea typeface="+mj-ea"/>
                <a:cs typeface="+mj-cs"/>
              </a:rPr>
              <a:t>Выбрать подходящий шаблон и начать его редактирование</a:t>
            </a:r>
          </a:p>
          <a:p>
            <a:pPr marL="85725" marR="0" lvl="0" indent="180975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lang="ru-RU" altLang="ru-RU" sz="1600" dirty="0">
                <a:latin typeface="+mn-lt"/>
                <a:ea typeface="+mj-ea"/>
                <a:cs typeface="+mj-cs"/>
              </a:rPr>
              <a:t>Сохранить шаблон и выложить в свободный интернет доступ для того, чтобы люди могли протестировать его (запустить альфа и бета тестирования)</a:t>
            </a:r>
          </a:p>
          <a:p>
            <a:pPr marL="85725" marR="0" lvl="0" indent="180975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lang="ru-RU" altLang="ru-RU" sz="1600" dirty="0">
                <a:latin typeface="+mn-lt"/>
                <a:ea typeface="+mj-ea"/>
                <a:cs typeface="+mj-cs"/>
              </a:rPr>
              <a:t>После исправления ошибок (если они были допущены) – выложить сайт в свободный доступ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56366D-0111-4AAE-95CC-60CAC682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4775"/>
            <a:ext cx="91440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1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2F27B50-50D0-4928-A880-4BAF4F47E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6213475"/>
          </a:xfrm>
        </p:spPr>
        <p:txBody>
          <a:bodyPr/>
          <a:lstStyle/>
          <a:p>
            <a:pPr marL="0" lvl="8" indent="0" algn="ctr">
              <a:buNone/>
            </a:pPr>
            <a:r>
              <a:rPr lang="ru-RU" sz="3200" b="1" dirty="0">
                <a:ea typeface="+mj-ea"/>
                <a:cs typeface="+mj-cs"/>
              </a:rPr>
              <a:t>Оглавление</a:t>
            </a:r>
            <a:r>
              <a:rPr lang="en-US" sz="3200" b="1" dirty="0">
                <a:ea typeface="+mj-ea"/>
                <a:cs typeface="+mj-cs"/>
              </a:rPr>
              <a:t>:</a:t>
            </a:r>
          </a:p>
          <a:p>
            <a:pPr marL="447675" indent="-447675" defTabSz="581025">
              <a:buFont typeface="+mj-lt"/>
              <a:buAutoNum type="arabicPeriod"/>
            </a:pPr>
            <a:r>
              <a:rPr lang="ru-RU" sz="4000" dirty="0">
                <a:ea typeface="+mj-ea"/>
                <a:cs typeface="+mj-cs"/>
              </a:rPr>
              <a:t>Введение</a:t>
            </a:r>
            <a:endParaRPr lang="en-US" sz="4000" dirty="0">
              <a:ea typeface="+mj-ea"/>
              <a:cs typeface="+mj-cs"/>
            </a:endParaRPr>
          </a:p>
          <a:p>
            <a:pPr marL="457200" indent="-457200" algn="l">
              <a:buFont typeface="+mj-lt"/>
              <a:buAutoNum type="arabicPeriod"/>
              <a:tabLst>
                <a:tab pos="7172325" algn="l"/>
              </a:tabLst>
            </a:pPr>
            <a:r>
              <a:rPr lang="ru-RU" sz="4000" dirty="0">
                <a:ea typeface="+mj-ea"/>
                <a:cs typeface="+mj-cs"/>
              </a:rPr>
              <a:t>Что такое сайт и его структура</a:t>
            </a:r>
          </a:p>
          <a:p>
            <a:pPr marL="457200" indent="-457200" algn="l">
              <a:buFont typeface="+mj-lt"/>
              <a:buAutoNum type="arabicPeriod"/>
              <a:tabLst>
                <a:tab pos="7172325" algn="l"/>
              </a:tabLst>
            </a:pPr>
            <a:r>
              <a:rPr lang="ru-RU" sz="4000" dirty="0">
                <a:ea typeface="+mj-ea"/>
                <a:cs typeface="+mj-cs"/>
              </a:rPr>
              <a:t>Виды сайтов</a:t>
            </a:r>
          </a:p>
          <a:p>
            <a:pPr marL="457200" indent="-457200" algn="l">
              <a:buFont typeface="+mj-lt"/>
              <a:buAutoNum type="arabicPeriod"/>
              <a:tabLst>
                <a:tab pos="7172325" algn="l"/>
              </a:tabLst>
            </a:pPr>
            <a:r>
              <a:rPr lang="ru-RU" sz="4000" dirty="0">
                <a:ea typeface="+mj-ea"/>
                <a:cs typeface="+mj-cs"/>
              </a:rPr>
              <a:t>Создание сайтов</a:t>
            </a:r>
          </a:p>
          <a:p>
            <a:pPr marL="457200" indent="-457200" algn="l">
              <a:buFont typeface="+mj-lt"/>
              <a:buAutoNum type="arabicPeriod"/>
              <a:tabLst>
                <a:tab pos="7172325" algn="l"/>
              </a:tabLst>
            </a:pPr>
            <a:r>
              <a:rPr lang="ru-RU" sz="4000" dirty="0">
                <a:ea typeface="+mj-ea"/>
                <a:cs typeface="+mj-cs"/>
              </a:rPr>
              <a:t>Конструктор WIX</a:t>
            </a:r>
          </a:p>
          <a:p>
            <a:pPr marL="457200" indent="-457200" algn="l">
              <a:buFont typeface="+mj-lt"/>
              <a:buAutoNum type="arabicPeriod"/>
              <a:tabLst>
                <a:tab pos="7172325" algn="l"/>
              </a:tabLst>
            </a:pPr>
            <a:r>
              <a:rPr lang="ru-RU" sz="4000" dirty="0">
                <a:ea typeface="+mj-ea"/>
                <a:cs typeface="+mj-cs"/>
              </a:rPr>
              <a:t>Создание сайта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47A4E5-6EFC-4E87-86EF-E0BDBE9A5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71901"/>
            <a:ext cx="4324350" cy="28797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CD320F6-087E-4D64-B24F-C6C2B4F0A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4727"/>
            <a:ext cx="2428081" cy="20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4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646533E-BEFA-4A08-87A5-083A3F27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896350" cy="6024563"/>
          </a:xfrm>
        </p:spPr>
        <p:txBody>
          <a:bodyPr>
            <a:normAutofit/>
          </a:bodyPr>
          <a:lstStyle/>
          <a:p>
            <a:pPr marL="0" lvl="8" indent="0" algn="ctr">
              <a:buNone/>
            </a:pPr>
            <a:r>
              <a:rPr lang="ru-RU" sz="3200" b="1" dirty="0">
                <a:ea typeface="+mj-ea"/>
                <a:cs typeface="+mj-cs"/>
              </a:rPr>
              <a:t>Введение</a:t>
            </a:r>
            <a:r>
              <a:rPr lang="en-US" sz="3200" b="1" dirty="0">
                <a:ea typeface="+mj-ea"/>
                <a:cs typeface="+mj-cs"/>
              </a:rPr>
              <a:t>:</a:t>
            </a:r>
            <a:endParaRPr lang="ru-RU" sz="3200" b="1" dirty="0">
              <a:ea typeface="+mj-ea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ea typeface="+mj-ea"/>
                <a:cs typeface="+mj-cs"/>
              </a:rPr>
              <a:t>Интернет является безграничным источником разнообразной информацией, который стал неотъемлемой частью нашей жизни, что делает создание сайтов на любую тематику актуальным.</a:t>
            </a:r>
            <a:br>
              <a:rPr lang="ru-RU" sz="2000" dirty="0">
                <a:ea typeface="+mj-ea"/>
                <a:cs typeface="+mj-cs"/>
              </a:rPr>
            </a:br>
            <a:r>
              <a:rPr lang="ru-RU" sz="2000" dirty="0">
                <a:ea typeface="+mj-ea"/>
                <a:cs typeface="+mj-cs"/>
              </a:rPr>
              <a:t>В современном мире нельзя обойтись без веб-сайтов. Они помогают хранить и распространять необходимую информацию на огромные массы людей.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39101C-5DB6-4332-A50A-186353116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" y="3824780"/>
            <a:ext cx="3752851" cy="27569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92D034-C7AA-4CA5-B19C-BF9CE4292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3352800"/>
            <a:ext cx="3976029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93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95418A4-94A9-4338-8AEA-7D4A61AD04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0"/>
            <a:ext cx="9144000" cy="40746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916" tIns="45720" rIns="91440" bIns="11426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>
                <a:latin typeface="+mn-lt"/>
                <a:ea typeface="+mj-ea"/>
                <a:cs typeface="+mj-cs"/>
              </a:rPr>
              <a:t>Целью работы является создание тематического web-сайта.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b="1" dirty="0">
                <a:latin typeface="+mn-lt"/>
                <a:ea typeface="+mj-ea"/>
                <a:cs typeface="+mj-cs"/>
              </a:rPr>
              <a:t>Задачи:</a:t>
            </a:r>
          </a:p>
          <a:p>
            <a:pPr marL="85725" marR="0" lvl="0" indent="180975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ru-RU" altLang="ru-RU" sz="2000" dirty="0">
                <a:latin typeface="+mn-lt"/>
                <a:ea typeface="+mj-ea"/>
                <a:cs typeface="+mj-cs"/>
              </a:rPr>
              <a:t>Узнать что из себя представляет web-сайт</a:t>
            </a:r>
          </a:p>
          <a:p>
            <a:pPr marL="85725" marR="0" lvl="0" indent="180975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ru-RU" altLang="ru-RU" sz="2000" dirty="0">
                <a:latin typeface="+mn-lt"/>
                <a:ea typeface="+mj-ea"/>
                <a:cs typeface="+mj-cs"/>
              </a:rPr>
              <a:t>Изучить виды web-сайтов</a:t>
            </a:r>
          </a:p>
          <a:p>
            <a:pPr marL="85725" marR="0" lvl="0" indent="180975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ru-RU" altLang="ru-RU" sz="2000" dirty="0">
                <a:latin typeface="+mn-lt"/>
                <a:ea typeface="+mj-ea"/>
                <a:cs typeface="+mj-cs"/>
              </a:rPr>
              <a:t>Разобрать способы создания</a:t>
            </a:r>
          </a:p>
          <a:p>
            <a:pPr marL="85725" marR="0" lvl="0" indent="180975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lang="ru-RU" altLang="ru-RU" sz="2000" dirty="0">
                <a:latin typeface="+mn-lt"/>
                <a:ea typeface="+mj-ea"/>
                <a:cs typeface="+mj-cs"/>
              </a:rPr>
              <a:t>Установить порядок создания</a:t>
            </a:r>
          </a:p>
          <a:p>
            <a:pPr marL="85725" marR="0" lvl="0" indent="180975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lang="ru-RU" altLang="ru-RU" sz="2000" dirty="0">
                <a:latin typeface="+mn-lt"/>
                <a:ea typeface="+mj-ea"/>
                <a:cs typeface="+mj-cs"/>
              </a:rPr>
              <a:t>Разработать тематический web-сайт</a:t>
            </a:r>
          </a:p>
          <a:p>
            <a:pPr marL="180975" marR="0" lvl="0" indent="2667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>
                <a:latin typeface="+mn-lt"/>
                <a:ea typeface="+mj-ea"/>
                <a:cs typeface="+mj-cs"/>
              </a:rPr>
              <a:t> 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2972B2-9DAB-420B-ACCC-13662568F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3105151"/>
            <a:ext cx="4545417" cy="36861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6A0494-6612-4506-900D-F1E195A9F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1" y="4074605"/>
            <a:ext cx="3939319" cy="174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74E439C-F4B5-48AA-8BEA-C397A51F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4181475"/>
          </a:xfrm>
        </p:spPr>
        <p:txBody>
          <a:bodyPr>
            <a:normAutofit fontScale="550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4000" b="1" dirty="0">
                <a:ea typeface="+mj-ea"/>
                <a:cs typeface="+mj-cs"/>
              </a:rPr>
              <a:t>Объект исследования: </a:t>
            </a:r>
            <a:r>
              <a:rPr lang="ru-RU" altLang="ru-RU" sz="4400" dirty="0">
                <a:ea typeface="+mj-ea"/>
                <a:cs typeface="+mj-cs"/>
              </a:rPr>
              <a:t>web-сайт</a:t>
            </a:r>
          </a:p>
          <a:p>
            <a:pPr marL="0" marR="0" lvl="0" indent="0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4000" b="1" dirty="0">
                <a:ea typeface="+mj-ea"/>
                <a:cs typeface="+mj-cs"/>
              </a:rPr>
              <a:t>Предмет исследования: </a:t>
            </a:r>
            <a:r>
              <a:rPr lang="ru-RU" altLang="ru-RU" sz="4400" dirty="0">
                <a:ea typeface="+mj-ea"/>
                <a:cs typeface="+mj-cs"/>
              </a:rPr>
              <a:t>конструктор для создания сайтов</a:t>
            </a:r>
          </a:p>
          <a:p>
            <a:pPr marL="0" marR="0" lvl="0" indent="0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4000" b="1" dirty="0">
                <a:ea typeface="+mj-ea"/>
                <a:cs typeface="+mj-cs"/>
              </a:rPr>
              <a:t>Гипотеза: </a:t>
            </a:r>
            <a:r>
              <a:rPr lang="ru-RU" altLang="ru-RU" sz="4400" dirty="0">
                <a:ea typeface="+mj-ea"/>
                <a:cs typeface="+mj-cs"/>
              </a:rPr>
              <a:t>я считаю, что даже обычный пользователь сможет сделать собственный web-сайт.</a:t>
            </a:r>
          </a:p>
          <a:p>
            <a:pPr marL="0" marR="0" lvl="0" indent="0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4000" b="1" dirty="0">
                <a:ea typeface="+mj-ea"/>
                <a:cs typeface="+mj-cs"/>
              </a:rPr>
              <a:t>Методы исследования: </a:t>
            </a:r>
            <a:r>
              <a:rPr lang="ru-RU" altLang="ru-RU" sz="4400" dirty="0">
                <a:ea typeface="+mj-ea"/>
                <a:cs typeface="+mj-cs"/>
              </a:rPr>
              <a:t>анализ и синтез, проведение тестирования, формализация</a:t>
            </a:r>
            <a:br>
              <a:rPr lang="ru-RU" altLang="ru-RU" sz="4400" dirty="0">
                <a:ea typeface="+mj-ea"/>
                <a:cs typeface="+mj-cs"/>
              </a:rPr>
            </a:br>
            <a:endParaRPr lang="ru-RU" sz="4400" dirty="0"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4791B9-9C02-49AC-BA65-E0316A8DC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44" y="3753191"/>
            <a:ext cx="4139122" cy="27594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CE2576-634F-424C-863F-BD331AE8F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65" y="3118207"/>
            <a:ext cx="2946208" cy="26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7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C245A2F-A75B-4891-8E51-CDB7792953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0"/>
            <a:ext cx="9144000" cy="65125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5725" marR="0" lvl="0" indent="-8572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800" b="1" dirty="0">
                <a:latin typeface="+mn-lt"/>
                <a:ea typeface="+mj-ea"/>
                <a:cs typeface="+mj-cs"/>
              </a:rPr>
              <a:t>Виды сайтов</a:t>
            </a:r>
            <a:r>
              <a:rPr lang="en-US" altLang="ru-RU" sz="2800" b="1" dirty="0">
                <a:latin typeface="+mn-lt"/>
                <a:ea typeface="+mj-ea"/>
                <a:cs typeface="+mj-cs"/>
              </a:rPr>
              <a:t>:</a:t>
            </a:r>
            <a:endParaRPr lang="ru-RU" altLang="ru-RU" sz="2800" b="1" dirty="0">
              <a:latin typeface="+mn-lt"/>
              <a:ea typeface="+mj-ea"/>
              <a:cs typeface="+mj-cs"/>
            </a:endParaRPr>
          </a:p>
          <a:p>
            <a:pPr marL="85725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3625" algn="l"/>
              </a:tabLst>
            </a:pPr>
            <a:r>
              <a:rPr lang="ru-RU" altLang="ru-RU" sz="2000" dirty="0">
                <a:latin typeface="+mn-lt"/>
                <a:ea typeface="+mj-ea"/>
                <a:cs typeface="+mj-cs"/>
              </a:rPr>
              <a:t>Целевая классификация</a:t>
            </a:r>
          </a:p>
          <a:p>
            <a:pPr marL="85725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333625" algn="l"/>
              </a:tabLst>
            </a:pPr>
            <a:r>
              <a:rPr lang="ru-RU" altLang="ru-RU" sz="2000" dirty="0">
                <a:latin typeface="+mn-lt"/>
                <a:ea typeface="+mj-ea"/>
                <a:cs typeface="+mj-cs"/>
              </a:rPr>
              <a:t>Веб-сайты создают для решения разных задач, по этому критерию их можно разделить на:</a:t>
            </a:r>
            <a:br>
              <a:rPr lang="ru-RU" altLang="ru-RU" sz="2400" dirty="0">
                <a:latin typeface="+mn-lt"/>
                <a:ea typeface="+mj-ea"/>
                <a:cs typeface="+mj-cs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 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Коммерческие</a:t>
            </a:r>
            <a:endParaRPr kumimoji="0" lang="en-US" altLang="ru-RU" sz="2000" b="1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>
                <a:latin typeface="+mn-lt"/>
                <a:ea typeface="+mj-ea"/>
                <a:cs typeface="+mj-cs"/>
              </a:rPr>
              <a:t>Созданы для получения продаж из интернета, создания положительного образа компании и расширение охвата целевой аудитории. Классическим коммерческим сайтом является интернет-магазин.</a:t>
            </a:r>
          </a:p>
          <a:p>
            <a:pPr marL="85725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 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Информационные</a:t>
            </a:r>
            <a:endParaRPr kumimoji="0" lang="en-US" altLang="ru-RU" sz="2000" b="1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>
                <a:latin typeface="+mn-lt"/>
                <a:ea typeface="+mj-ea"/>
                <a:cs typeface="+mj-cs"/>
              </a:rPr>
              <a:t>Созданы для передачи определённой информации аудитории. Это могут быть новостные, научно-популярные, развлекательные или тематические площадки. Зачастую информационные сайты создаются с целью монетизации благодаря публикации рекламы или партнёрских ссылок.</a:t>
            </a:r>
          </a:p>
          <a:p>
            <a:pPr marL="85725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ru-RU" altLang="ru-RU" sz="1200" dirty="0">
                <a:latin typeface="+mn-lt"/>
                <a:ea typeface="+mj-ea"/>
                <a:cs typeface="+mj-cs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 </a:t>
            </a: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Некоммерческие</a:t>
            </a:r>
            <a:endParaRPr kumimoji="0" lang="en-US" altLang="ru-RU" sz="2000" b="1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>
                <a:latin typeface="+mn-lt"/>
                <a:ea typeface="+mj-ea"/>
                <a:cs typeface="+mj-cs"/>
              </a:rPr>
              <a:t>К таким веб-ресурсам относятся онлайн-площадки различных государственных органов, социальных служб, учебных заведений, министерств и т.д. Они созданы с целью информировании по определённым вопросам</a:t>
            </a:r>
            <a:br>
              <a:rPr lang="ru-RU" altLang="ru-RU" sz="1400" dirty="0">
                <a:latin typeface="+mn-lt"/>
                <a:ea typeface="+mj-ea"/>
                <a:cs typeface="+mj-cs"/>
              </a:rPr>
            </a:br>
            <a:endParaRPr lang="ru-RU" altLang="ru-RU" sz="1400" dirty="0"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161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230B87BE-2ACF-4252-AF75-CCF59D9B325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0"/>
            <a:ext cx="9144000" cy="679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800" dirty="0">
                <a:ea typeface="+mj-ea"/>
                <a:cs typeface="+mj-cs"/>
              </a:rPr>
              <a:t>Необходимо правильно подобрать структуру и функциональное наполнение, чтобы сайт хорошо справлялся со своими задачами</a:t>
            </a:r>
            <a:endParaRPr lang="en-US" sz="1800" dirty="0">
              <a:ea typeface="+mj-ea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800" dirty="0">
                <a:ea typeface="+mj-ea"/>
                <a:cs typeface="+mj-cs"/>
              </a:rPr>
              <a:t>В этом отношении сайты можно разделить на:</a:t>
            </a:r>
            <a:endParaRPr lang="en-US" sz="1800" dirty="0">
              <a:ea typeface="+mj-ea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1800" dirty="0">
              <a:ea typeface="+mj-ea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ea typeface="+mj-ea"/>
                <a:cs typeface="+mj-cs"/>
              </a:rPr>
              <a:t>• лэндинг </a:t>
            </a:r>
            <a:endParaRPr lang="en-US" sz="2000" b="1" dirty="0">
              <a:ea typeface="+mj-ea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ea typeface="+mj-ea"/>
                <a:cs typeface="+mj-cs"/>
              </a:rPr>
              <a:t>• сайт-визитка </a:t>
            </a:r>
            <a:endParaRPr lang="en-US" sz="2000" b="1" dirty="0">
              <a:ea typeface="+mj-ea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ea typeface="+mj-ea"/>
                <a:cs typeface="+mj-cs"/>
              </a:rPr>
              <a:t>• интернет-магазин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ea typeface="+mj-ea"/>
                <a:cs typeface="+mj-cs"/>
              </a:rPr>
              <a:t>• персональный блог</a:t>
            </a:r>
            <a:endParaRPr lang="en-US" sz="2000" b="1" dirty="0">
              <a:ea typeface="+mj-ea"/>
              <a:cs typeface="+mj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ea typeface="+mj-ea"/>
                <a:cs typeface="+mj-cs"/>
              </a:rPr>
              <a:t>• сайты услуг </a:t>
            </a:r>
            <a:endParaRPr lang="en-US" sz="2000" b="1" dirty="0"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1800" dirty="0">
                <a:ea typeface="+mj-ea"/>
                <a:cs typeface="+mj-cs"/>
              </a:rPr>
              <a:t>В отдельную категорию нужно отнести такие виды сайтов, как социальные сети, почтовые сервисы, поисковые системы, облачные хранилища, видеохостинги и файлообменники. </a:t>
            </a:r>
            <a:endParaRPr lang="en-US" sz="1800" dirty="0">
              <a:ea typeface="+mj-ea"/>
              <a:cs typeface="+mj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96548D-2F01-4FD8-9B08-7FBD2AADF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1680706"/>
            <a:ext cx="57435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8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F74ECA3-DA0B-4A9E-80C4-8FA76A55C8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0"/>
            <a:ext cx="9144000" cy="435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b="1" dirty="0">
                <a:latin typeface="+mn-lt"/>
                <a:ea typeface="+mj-ea"/>
                <a:cs typeface="+mj-cs"/>
              </a:rPr>
              <a:t>Структура любого сайта: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ru-RU" altLang="ru-RU" sz="1600" b="1" dirty="0">
                <a:latin typeface="+mn-lt"/>
                <a:ea typeface="+mj-ea"/>
                <a:cs typeface="+mj-cs"/>
              </a:rPr>
              <a:t> </a:t>
            </a:r>
            <a:r>
              <a:rPr lang="ru-RU" altLang="ru-RU" sz="2000" b="1" dirty="0">
                <a:latin typeface="+mn-lt"/>
                <a:ea typeface="+mj-ea"/>
                <a:cs typeface="+mj-cs"/>
              </a:rPr>
              <a:t>Дизайн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200" dirty="0">
                <a:latin typeface="+mn-lt"/>
                <a:ea typeface="+mj-ea"/>
                <a:cs typeface="+mj-cs"/>
              </a:rPr>
              <a:t>Это внешний вид и структура сайта: шрифты, цвета, кнопки, элементы меню, разделы и т.д. Его продумывают после того, как возникает идея сделать сайт. Дизайн есть у всех элементов сайта: от баннера или всплывающего меню на главной странице до кнопки перехода в чат в разделе «Контакты».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 </a:t>
            </a:r>
            <a:r>
              <a:rPr lang="ru-RU" altLang="ru-RU" sz="2000" b="1" dirty="0">
                <a:latin typeface="+mn-lt"/>
                <a:ea typeface="+mj-ea"/>
                <a:cs typeface="+mj-cs"/>
              </a:rPr>
              <a:t>Контент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200" dirty="0">
                <a:latin typeface="+mn-lt"/>
                <a:ea typeface="+mj-ea"/>
                <a:cs typeface="+mj-cs"/>
              </a:rPr>
              <a:t>Это любая информация, которую владелец сайта размещает на его страницах: текст, ссылки, фото, аудио и видеоматериалы. Контент сайта хранится на хостинге. Когда пользователь заходит на определённую страницу, программное обеспечение хостинга находит и загружает нужные файлы.</a:t>
            </a:r>
            <a:br>
              <a:rPr lang="ru-RU" altLang="ru-RU" sz="1200" dirty="0">
                <a:latin typeface="+mn-lt"/>
                <a:ea typeface="+mj-ea"/>
                <a:cs typeface="+mj-cs"/>
              </a:rPr>
            </a:br>
            <a:r>
              <a:rPr lang="ru-RU" altLang="ru-RU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 </a:t>
            </a:r>
            <a:r>
              <a:rPr lang="ru-RU" altLang="ru-RU" sz="2000" b="1" dirty="0">
                <a:latin typeface="+mn-lt"/>
                <a:ea typeface="+mj-ea"/>
                <a:cs typeface="+mj-cs"/>
              </a:rPr>
              <a:t>Написание кода</a:t>
            </a:r>
            <a:br>
              <a:rPr lang="ru-RU" altLang="ru-RU" sz="1200" dirty="0">
                <a:latin typeface="+mn-lt"/>
                <a:ea typeface="+mj-ea"/>
                <a:cs typeface="+mj-cs"/>
              </a:rPr>
            </a:br>
            <a:r>
              <a:rPr lang="ru-RU" altLang="ru-RU" sz="14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ru-RU" altLang="ru-RU" sz="1200" dirty="0">
                <a:latin typeface="+mn-lt"/>
                <a:ea typeface="+mj-ea"/>
                <a:cs typeface="+mj-cs"/>
              </a:rPr>
              <a:t> 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altLang="ru-RU" sz="1200" dirty="0">
                <a:latin typeface="+mn-lt"/>
                <a:ea typeface="+mj-ea"/>
                <a:cs typeface="+mj-cs"/>
              </a:rPr>
              <a:t>это текст, в котором разработчики описывают дизайн и поведение сайта на понятном для компьютеров языке. Такие языки называют языками программирования. Языки бывают разные: с помощью одних описывают интерфейс, с помощью других — поведение сервера.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0949CAD-BCF9-4A5D-864B-C2E0F2EA4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4445860"/>
            <a:ext cx="3205970" cy="22711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AC1973-B92D-47FD-A096-22FA8A68E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4264885"/>
            <a:ext cx="3205970" cy="220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2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930C9BE-9667-4DD7-833B-66660F5A64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0"/>
            <a:ext cx="9144000" cy="7076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0000" algn="l"/>
              </a:tabLst>
            </a:pPr>
            <a:r>
              <a:rPr lang="ru-RU" altLang="ru-RU" sz="2000" b="1" dirty="0">
                <a:latin typeface="+mn-lt"/>
                <a:ea typeface="+mj-ea"/>
                <a:cs typeface="+mj-cs"/>
              </a:rPr>
              <a:t>Сайты разрабатываются разными способами.</a:t>
            </a:r>
            <a:br>
              <a:rPr lang="ru-RU" altLang="ru-RU" sz="1600" b="1" dirty="0">
                <a:latin typeface="+mn-lt"/>
                <a:ea typeface="+mj-ea"/>
                <a:cs typeface="+mj-cs"/>
              </a:rPr>
            </a:br>
            <a:r>
              <a:rPr lang="ru-RU" altLang="ru-RU" sz="1600" b="1" dirty="0">
                <a:latin typeface="+mn-lt"/>
                <a:ea typeface="+mj-ea"/>
                <a:cs typeface="+mj-cs"/>
              </a:rPr>
              <a:t>• HTML</a:t>
            </a:r>
            <a:br>
              <a:rPr lang="ru-RU" altLang="ru-RU" sz="1600" dirty="0">
                <a:latin typeface="+mn-lt"/>
                <a:ea typeface="+mj-ea"/>
                <a:cs typeface="+mj-cs"/>
              </a:rPr>
            </a:br>
            <a:r>
              <a:rPr lang="ru-RU" altLang="ru-RU" sz="1400" dirty="0">
                <a:latin typeface="+mn-lt"/>
                <a:ea typeface="+mj-ea"/>
                <a:cs typeface="+mj-cs"/>
              </a:rPr>
              <a:t>На основе HTML создаются статические сайты. Система отвечает за то, чтобы страницы корректно отображались в браузере. На них располагается текст, графика и элементы разметки. Не предусмотрены скрипты для генерации новых страниц.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0000" algn="l"/>
              </a:tabLst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0000" algn="l"/>
              </a:tabLst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0000" algn="l"/>
              </a:tabLst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0000" algn="l"/>
              </a:tabLst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0000" algn="l"/>
              </a:tabLst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0000" algn="l"/>
              </a:tabLst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0000" algn="l"/>
              </a:tabLst>
            </a:pPr>
            <a:endParaRPr lang="ru-RU" altLang="ru-RU" sz="1600" dirty="0">
              <a:latin typeface="+mn-lt"/>
              <a:ea typeface="+mj-ea"/>
              <a:cs typeface="+mj-cs"/>
            </a:endParaRPr>
          </a:p>
          <a:p>
            <a:pPr marL="0" indent="0" defTabSz="914400">
              <a:lnSpc>
                <a:spcPct val="150000"/>
              </a:lnSpc>
              <a:buNone/>
              <a:tabLst>
                <a:tab pos="2520000" algn="l"/>
              </a:tabLst>
            </a:pPr>
            <a:r>
              <a:rPr lang="ru-RU" altLang="ru-RU" sz="1600" b="1" dirty="0">
                <a:latin typeface="+mn-lt"/>
                <a:ea typeface="+mj-ea"/>
                <a:cs typeface="+mj-cs"/>
              </a:rPr>
              <a:t>• PHP</a:t>
            </a:r>
            <a:br>
              <a:rPr lang="ru-RU" altLang="ru-RU" sz="1600" dirty="0">
                <a:latin typeface="+mn-lt"/>
                <a:ea typeface="+mj-ea"/>
                <a:cs typeface="+mj-cs"/>
              </a:rPr>
            </a:br>
            <a:r>
              <a:rPr lang="ru-RU" altLang="ru-RU" sz="1400" dirty="0">
                <a:latin typeface="+mn-lt"/>
                <a:ea typeface="+mj-ea"/>
                <a:cs typeface="+mj-cs"/>
              </a:rPr>
              <a:t>Динамические ресурсы создаются с использованием PHP и других языков программирования. Их использование позволяет писать веб-сценарии. Совокупность таких файлов объединяется скриптами для их исполнения.</a:t>
            </a:r>
          </a:p>
          <a:p>
            <a:pPr marL="0" indent="0" defTabSz="914400">
              <a:lnSpc>
                <a:spcPct val="150000"/>
              </a:lnSpc>
              <a:buNone/>
              <a:tabLst>
                <a:tab pos="2520000" algn="l"/>
              </a:tabLst>
            </a:pPr>
            <a:endParaRPr lang="ru-RU" altLang="ru-RU" sz="1400" dirty="0">
              <a:latin typeface="+mn-lt"/>
              <a:ea typeface="+mj-ea"/>
              <a:cs typeface="+mj-cs"/>
            </a:endParaRPr>
          </a:p>
          <a:p>
            <a:pPr defTabSz="914400">
              <a:lnSpc>
                <a:spcPct val="150000"/>
              </a:lnSpc>
              <a:tabLst>
                <a:tab pos="2520000" algn="l"/>
              </a:tabLst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 </a:t>
            </a:r>
            <a:r>
              <a:rPr lang="ru-RU" altLang="ru-RU" sz="1600" b="1" dirty="0">
                <a:latin typeface="+mn-lt"/>
                <a:ea typeface="+mj-ea"/>
                <a:cs typeface="+mj-cs"/>
              </a:rPr>
              <a:t>CMS</a:t>
            </a:r>
          </a:p>
          <a:p>
            <a:pPr marL="0" indent="0" defTabSz="914400">
              <a:lnSpc>
                <a:spcPct val="150000"/>
              </a:lnSpc>
              <a:buNone/>
              <a:tabLst>
                <a:tab pos="2520000" algn="l"/>
              </a:tabLst>
            </a:pPr>
            <a:r>
              <a:rPr lang="ru-RU" altLang="ru-RU" sz="1400" dirty="0">
                <a:latin typeface="+mn-lt"/>
                <a:ea typeface="+mj-ea"/>
                <a:cs typeface="+mj-cs"/>
              </a:rPr>
              <a:t>Динамичные ресурсы также создаются с использованием CMS. В этом случае веб-сайт – это продукт специальной программы, которая предлагает возможности для создания и редактирования страниц. </a:t>
            </a:r>
          </a:p>
          <a:p>
            <a:pPr marL="0" indent="0" defTabSz="187325">
              <a:lnSpc>
                <a:spcPct val="150000"/>
              </a:lnSpc>
              <a:buNone/>
              <a:tabLst>
                <a:tab pos="2520000" algn="l"/>
              </a:tabLst>
            </a:pPr>
            <a:endParaRPr lang="ru-RU" altLang="ru-RU" sz="1400" dirty="0">
              <a:latin typeface="+mn-lt"/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CBDF83-6E99-4DFA-8157-ED5B62A71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18" y="1610279"/>
            <a:ext cx="3537029" cy="29331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C4B4B0-4BF9-4618-8274-0F35D582F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7" y="1785352"/>
            <a:ext cx="3712616" cy="25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421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291</TotalTime>
  <Words>1129</Words>
  <Application>Microsoft Office PowerPoint</Application>
  <PresentationFormat>Экран (4:3)</PresentationFormat>
  <Paragraphs>114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Georgia</vt:lpstr>
      <vt:lpstr>Times New Roman</vt:lpstr>
      <vt:lpstr>Тема Office</vt:lpstr>
      <vt:lpstr>Тема  Итогового индивидуального проекта: «Создание WEB-сайта»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ашибка в коде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 Итогового индивидуального проекта: «Создание WEB-сайта»</dc:title>
  <dc:creator>egor.samsonov2019@icloud.com</dc:creator>
  <cp:lastModifiedBy>egor.samsonov2019@icloud.com</cp:lastModifiedBy>
  <cp:revision>3</cp:revision>
  <dcterms:created xsi:type="dcterms:W3CDTF">2024-02-05T19:35:53Z</dcterms:created>
  <dcterms:modified xsi:type="dcterms:W3CDTF">2024-02-06T22:17:54Z</dcterms:modified>
</cp:coreProperties>
</file>